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61" r:id="rId3"/>
    <p:sldId id="266" r:id="rId4"/>
    <p:sldId id="262" r:id="rId5"/>
    <p:sldId id="257" r:id="rId6"/>
    <p:sldId id="259" r:id="rId7"/>
    <p:sldId id="260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5" autoAdjust="0"/>
    <p:restoredTop sz="86447" autoAdjust="0"/>
  </p:normalViewPr>
  <p:slideViewPr>
    <p:cSldViewPr>
      <p:cViewPr>
        <p:scale>
          <a:sx n="107" d="100"/>
          <a:sy n="107" d="100"/>
        </p:scale>
        <p:origin x="200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3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FD3CA1-BCB6-47E6-AAA0-DA473EA4DA0C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788B8-DC76-46CD-AEE2-D8A253EAF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1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88B8-DC76-46CD-AEE2-D8A253EAFB2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764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D3A38-8C3A-4EF0-AE9F-47EBEBB227C3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7FCF6-7BD2-4AB2-BB15-16D5833A4B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D3A38-8C3A-4EF0-AE9F-47EBEBB227C3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7FCF6-7BD2-4AB2-BB15-16D5833A4B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D3A38-8C3A-4EF0-AE9F-47EBEBB227C3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7FCF6-7BD2-4AB2-BB15-16D5833A4B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D3A38-8C3A-4EF0-AE9F-47EBEBB227C3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7FCF6-7BD2-4AB2-BB15-16D5833A4B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D3A38-8C3A-4EF0-AE9F-47EBEBB227C3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7FCF6-7BD2-4AB2-BB15-16D5833A4B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D3A38-8C3A-4EF0-AE9F-47EBEBB227C3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7FCF6-7BD2-4AB2-BB15-16D5833A4BF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D3A38-8C3A-4EF0-AE9F-47EBEBB227C3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7FCF6-7BD2-4AB2-BB15-16D5833A4B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D3A38-8C3A-4EF0-AE9F-47EBEBB227C3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7FCF6-7BD2-4AB2-BB15-16D5833A4B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D3A38-8C3A-4EF0-AE9F-47EBEBB227C3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7FCF6-7BD2-4AB2-BB15-16D5833A4B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D3A38-8C3A-4EF0-AE9F-47EBEBB227C3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C17FCF6-7BD2-4AB2-BB15-16D5833A4B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D3A38-8C3A-4EF0-AE9F-47EBEBB227C3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7FCF6-7BD2-4AB2-BB15-16D5833A4B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49D3A38-8C3A-4EF0-AE9F-47EBEBB227C3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DC17FCF6-7BD2-4AB2-BB15-16D5833A4BFF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michelle.curtis@stmcougars.net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cap="small" dirty="0" smtClean="0">
                <a:latin typeface="Garamond" pitchFamily="18" charset="0"/>
              </a:rPr>
              <a:t>St. Thomas More </a:t>
            </a:r>
            <a:br>
              <a:rPr lang="en-US" b="1" cap="small" dirty="0" smtClean="0">
                <a:latin typeface="Garamond" pitchFamily="18" charset="0"/>
              </a:rPr>
            </a:br>
            <a:r>
              <a:rPr lang="en-US" b="1" cap="small" dirty="0" smtClean="0">
                <a:latin typeface="Garamond" pitchFamily="18" charset="0"/>
              </a:rPr>
              <a:t>Catholic High School</a:t>
            </a:r>
            <a:endParaRPr lang="en-US" b="1" cap="small" dirty="0">
              <a:latin typeface="Garamon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r"/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 rot="19140000">
            <a:off x="1988271" y="2924413"/>
            <a:ext cx="5648623" cy="1204306"/>
          </a:xfrm>
          <a:prstGeom prst="rect">
            <a:avLst/>
          </a:prstGeom>
        </p:spPr>
        <p:txBody>
          <a:bodyPr vert="horz" lIns="91440" tIns="45720" rIns="91440" bIns="9144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cap="small" dirty="0" smtClean="0">
                <a:latin typeface="Garamond" pitchFamily="18" charset="0"/>
              </a:rPr>
              <a:t>Advancement Department</a:t>
            </a:r>
          </a:p>
          <a:p>
            <a:r>
              <a:rPr lang="en-US" b="1" cap="small" dirty="0" smtClean="0">
                <a:latin typeface="Garamond" pitchFamily="18" charset="0"/>
              </a:rPr>
              <a:t>Supporting You</a:t>
            </a:r>
          </a:p>
        </p:txBody>
      </p:sp>
    </p:spTree>
    <p:extLst>
      <p:ext uri="{BB962C8B-B14F-4D97-AF65-F5344CB8AC3E}">
        <p14:creationId xmlns:p14="http://schemas.microsoft.com/office/powerpoint/2010/main" val="279217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u="sng" dirty="0" smtClean="0"/>
              <a:t>Can’t Wait for More </a:t>
            </a:r>
            <a:r>
              <a:rPr lang="en-US" sz="2400" dirty="0" smtClean="0"/>
              <a:t>– an e-newsletter sent to 8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graders in our feeder schools.</a:t>
            </a:r>
          </a:p>
          <a:p>
            <a:pPr lvl="6"/>
            <a:r>
              <a:rPr lang="en-US" sz="2200" dirty="0" smtClean="0"/>
              <a:t>Important dates to remember</a:t>
            </a:r>
          </a:p>
          <a:p>
            <a:pPr lvl="6"/>
            <a:r>
              <a:rPr lang="en-US" sz="2200" dirty="0" smtClean="0"/>
              <a:t>Tryout information</a:t>
            </a:r>
          </a:p>
          <a:p>
            <a:pPr lvl="1"/>
            <a:r>
              <a:rPr lang="en-US" sz="2000" dirty="0" smtClean="0"/>
              <a:t>Deadline – 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Monday of the month prior to the month you want the information published</a:t>
            </a:r>
          </a:p>
          <a:p>
            <a:pPr lvl="1"/>
            <a:r>
              <a:rPr lang="en-US" sz="2000" dirty="0" smtClean="0"/>
              <a:t>Information sent to feeder schools should be sent through Admissions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4513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Alumni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0" dirty="0" smtClean="0"/>
              <a:t>Please forward updated alumni information</a:t>
            </a:r>
            <a:endParaRPr lang="en-US" sz="2400" b="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220980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Visitors and Events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2820951"/>
            <a:ext cx="853440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sz="2400" b="0" dirty="0" smtClean="0"/>
              <a:t>If you will host visitors during the school day, please notify the advancement office.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 smtClean="0"/>
              <a:t>If you need linen for an event or a gift for a visitor, please contact the advancement office three days prior to the event and/or visit.</a:t>
            </a:r>
            <a:endParaRPr 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144455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Artwork * Branding * Printing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The STM </a:t>
            </a:r>
            <a:r>
              <a:rPr lang="en-US" sz="2400" dirty="0"/>
              <a:t>school-wide logo must appear on the backside of all clubs and sports </a:t>
            </a:r>
            <a:r>
              <a:rPr lang="en-US" sz="2400" dirty="0" smtClean="0"/>
              <a:t>t-shirts. 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All </a:t>
            </a:r>
            <a:r>
              <a:rPr lang="en-US" sz="2400" dirty="0"/>
              <a:t>artwork must be emailed to the STM coach or moderator who has placed the order and to </a:t>
            </a:r>
            <a:r>
              <a:rPr lang="en-US" sz="2400" u="sng" dirty="0" smtClean="0">
                <a:hlinkClick r:id="rId2"/>
              </a:rPr>
              <a:t>michelle.curtis@stmcougars.net</a:t>
            </a:r>
            <a:r>
              <a:rPr lang="en-US" sz="2400" dirty="0"/>
              <a:t> </a:t>
            </a:r>
            <a:r>
              <a:rPr lang="en-US" sz="2400" dirty="0" smtClean="0"/>
              <a:t>for </a:t>
            </a:r>
            <a:r>
              <a:rPr lang="en-US" sz="2400" dirty="0"/>
              <a:t>prior approval</a:t>
            </a:r>
            <a:r>
              <a:rPr lang="en-US" sz="24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Student Activities must receive prior approval of all t-shirt ideas from Mrs. Denise Breaux and Coach Rich Lane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Athletics must receive artwork approval from Kim Broussard during the PO process.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67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600" u="sng" dirty="0" smtClean="0"/>
              <a:t>Building More </a:t>
            </a:r>
            <a:r>
              <a:rPr lang="en-US" sz="3600" u="sng" dirty="0"/>
              <a:t>Annual Appeal 2013</a:t>
            </a:r>
            <a:r>
              <a:rPr lang="en-US" sz="3600" dirty="0"/>
              <a:t> </a:t>
            </a:r>
            <a:r>
              <a:rPr lang="en-US" b="0" dirty="0"/>
              <a:t>- </a:t>
            </a:r>
            <a:r>
              <a:rPr lang="en-US" sz="2300" b="0" dirty="0"/>
              <a:t>addresses the </a:t>
            </a:r>
            <a:r>
              <a:rPr lang="en-US" sz="2300" i="1" dirty="0">
                <a:solidFill>
                  <a:srgbClr val="FF0000"/>
                </a:solidFill>
              </a:rPr>
              <a:t>present</a:t>
            </a:r>
            <a:r>
              <a:rPr lang="en-US" sz="2300" b="0" dirty="0"/>
              <a:t> needs of the school by identifying priorities as set forth in the school’s strategic </a:t>
            </a:r>
            <a:r>
              <a:rPr lang="en-US" sz="2300" b="0" dirty="0" smtClean="0"/>
              <a:t>plan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3600" u="sng" dirty="0" smtClean="0"/>
              <a:t>STM Foundation </a:t>
            </a:r>
            <a:r>
              <a:rPr lang="en-US" b="0" dirty="0" smtClean="0"/>
              <a:t>- </a:t>
            </a:r>
            <a:r>
              <a:rPr lang="en-US" sz="2300" b="0" dirty="0"/>
              <a:t>addresses the </a:t>
            </a:r>
            <a:r>
              <a:rPr lang="en-US" sz="2300" i="1" dirty="0">
                <a:solidFill>
                  <a:srgbClr val="FF0000"/>
                </a:solidFill>
              </a:rPr>
              <a:t>future</a:t>
            </a:r>
            <a:r>
              <a:rPr lang="en-US" sz="2300" b="0" dirty="0">
                <a:solidFill>
                  <a:srgbClr val="FF0000"/>
                </a:solidFill>
              </a:rPr>
              <a:t> </a:t>
            </a:r>
            <a:r>
              <a:rPr lang="en-US" sz="2300" b="0" dirty="0"/>
              <a:t>of Catholic Education through an endowed fund</a:t>
            </a:r>
            <a:r>
              <a:rPr lang="en-US" sz="2300" b="0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sz="3600" u="sng" dirty="0" smtClean="0"/>
              <a:t>Co-curricular Fundraising</a:t>
            </a:r>
            <a:r>
              <a:rPr lang="en-US" sz="3600" dirty="0" smtClean="0"/>
              <a:t> </a:t>
            </a:r>
            <a:r>
              <a:rPr lang="en-US" b="0" dirty="0" smtClean="0"/>
              <a:t>– </a:t>
            </a:r>
            <a:r>
              <a:rPr lang="en-US" sz="2600" b="0" dirty="0" smtClean="0"/>
              <a:t>addresses the current needs of the co-curricular budgets. 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sz="3600" u="sng" dirty="0" smtClean="0"/>
              <a:t>STM Parent Teacher Club</a:t>
            </a:r>
            <a:r>
              <a:rPr lang="en-US" sz="3600" dirty="0" smtClean="0"/>
              <a:t> </a:t>
            </a:r>
            <a:r>
              <a:rPr lang="en-US" b="0" dirty="0" smtClean="0"/>
              <a:t>– </a:t>
            </a:r>
            <a:r>
              <a:rPr lang="en-US" sz="2600" b="0" dirty="0" smtClean="0"/>
              <a:t>act as liaison between school and community.</a:t>
            </a:r>
            <a:endParaRPr lang="en-US" sz="5100" b="0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7250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2819400"/>
          </a:xfrm>
        </p:spPr>
        <p:txBody>
          <a:bodyPr>
            <a:normAutofit fontScale="92500" lnSpcReduction="10000"/>
          </a:bodyPr>
          <a:lstStyle/>
          <a:p>
            <a:pPr marL="0" lvl="0" indent="0" algn="ctr">
              <a:buNone/>
            </a:pPr>
            <a:r>
              <a:rPr lang="en-US" sz="2800" b="0" dirty="0">
                <a:latin typeface="+mj-lt"/>
              </a:rPr>
              <a:t>A copy of all donations </a:t>
            </a:r>
            <a:endParaRPr lang="en-US" sz="2800" b="0" dirty="0" smtClean="0">
              <a:latin typeface="+mj-lt"/>
            </a:endParaRPr>
          </a:p>
          <a:p>
            <a:pPr marL="0" lvl="0" indent="0" algn="ctr"/>
            <a:r>
              <a:rPr lang="en-US" sz="2800" b="0" dirty="0" smtClean="0">
                <a:latin typeface="+mj-lt"/>
              </a:rPr>
              <a:t>$</a:t>
            </a:r>
            <a:r>
              <a:rPr lang="en-US" sz="2800" b="0" dirty="0">
                <a:latin typeface="+mj-lt"/>
              </a:rPr>
              <a:t>250 </a:t>
            </a:r>
            <a:r>
              <a:rPr lang="en-US" sz="2800" b="0" dirty="0" smtClean="0">
                <a:latin typeface="+mj-lt"/>
              </a:rPr>
              <a:t>and over </a:t>
            </a:r>
            <a:r>
              <a:rPr lang="en-US" sz="2800" b="0" dirty="0">
                <a:latin typeface="+mj-lt"/>
              </a:rPr>
              <a:t>should be sent </a:t>
            </a:r>
            <a:endParaRPr lang="en-US" sz="2800" b="0" dirty="0" smtClean="0">
              <a:latin typeface="+mj-lt"/>
            </a:endParaRPr>
          </a:p>
          <a:p>
            <a:pPr marL="0" lvl="0" indent="0" algn="ctr">
              <a:buNone/>
            </a:pPr>
            <a:r>
              <a:rPr lang="en-US" sz="2800" b="0" dirty="0" smtClean="0">
                <a:latin typeface="+mj-lt"/>
              </a:rPr>
              <a:t>to advancement for </a:t>
            </a:r>
            <a:r>
              <a:rPr lang="en-US" sz="2800" b="0" dirty="0">
                <a:latin typeface="+mj-lt"/>
              </a:rPr>
              <a:t>acknowledgement</a:t>
            </a:r>
            <a:r>
              <a:rPr lang="en-US" sz="2800" b="0" dirty="0" smtClean="0">
                <a:latin typeface="+mj-lt"/>
              </a:rPr>
              <a:t>.</a:t>
            </a:r>
          </a:p>
          <a:p>
            <a:pPr marL="0" lvl="0" indent="0" algn="ctr">
              <a:buNone/>
            </a:pPr>
            <a:endParaRPr lang="en-US" sz="2800" b="0" dirty="0">
              <a:latin typeface="+mj-lt"/>
            </a:endParaRPr>
          </a:p>
          <a:p>
            <a:pPr marL="0" lvl="0" indent="0" algn="ctr">
              <a:buNone/>
            </a:pPr>
            <a:r>
              <a:rPr lang="en-US" sz="2800" b="0" dirty="0" smtClean="0">
                <a:latin typeface="+mj-lt"/>
              </a:rPr>
              <a:t>In-kind donations – please report all to </a:t>
            </a:r>
          </a:p>
          <a:p>
            <a:pPr marL="0" lvl="0" indent="0" algn="ctr">
              <a:buNone/>
            </a:pPr>
            <a:r>
              <a:rPr lang="en-US" sz="2800" b="0" dirty="0" smtClean="0">
                <a:latin typeface="+mj-lt"/>
              </a:rPr>
              <a:t>the Advancement Office for acknowledgement.</a:t>
            </a:r>
            <a:endParaRPr lang="en-US" sz="2800" b="0" dirty="0"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5751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&amp; 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3579849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0" dirty="0" smtClean="0"/>
              <a:t>All-call requests should be made a week in advance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 smtClean="0"/>
              <a:t>All communication should be sent to advancement for approval prior to mailing.  Please request letterhead.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 smtClean="0"/>
              <a:t>Updates to the website are made daily and information for More on the Way may be submitted anytime.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 smtClean="0"/>
              <a:t>Pop-ups call immediate attention to your event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 smtClean="0"/>
              <a:t>E-letters – a one-page notice that drives people to our website</a:t>
            </a:r>
            <a:endParaRPr 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113639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ome\AppData\Local\Microsoft\Windows\Temporary Internet Files\Content.IE5\WJSD90Q5\MOW snipp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508" y="304799"/>
            <a:ext cx="6468985" cy="5976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386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ome\AppData\Local\Microsoft\Windows\Temporary Internet Files\Content.IE5\0HN20PGE\page pop snipp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157" y="1524000"/>
            <a:ext cx="6397687" cy="2611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905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395</TotalTime>
  <Words>318</Words>
  <Application>Microsoft Office PowerPoint</Application>
  <PresentationFormat>On-screen Show (4:3)</PresentationFormat>
  <Paragraphs>41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Angles</vt:lpstr>
      <vt:lpstr>St. Thomas More  Catholic High School</vt:lpstr>
      <vt:lpstr>Admissions</vt:lpstr>
      <vt:lpstr>Alumni</vt:lpstr>
      <vt:lpstr>Artwork * Branding * Printing</vt:lpstr>
      <vt:lpstr>Donations</vt:lpstr>
      <vt:lpstr>PowerPoint Presentation</vt:lpstr>
      <vt:lpstr>Media &amp; Communications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 Pitre</dc:creator>
  <cp:lastModifiedBy>Anne Pitre</cp:lastModifiedBy>
  <cp:revision>17</cp:revision>
  <dcterms:created xsi:type="dcterms:W3CDTF">2013-08-06T20:58:14Z</dcterms:created>
  <dcterms:modified xsi:type="dcterms:W3CDTF">2013-08-07T17:08:32Z</dcterms:modified>
</cp:coreProperties>
</file>